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83" r:id="rId3"/>
    <p:sldId id="284" r:id="rId4"/>
    <p:sldId id="285" r:id="rId5"/>
    <p:sldId id="257" r:id="rId6"/>
    <p:sldId id="258" r:id="rId7"/>
    <p:sldId id="259" r:id="rId8"/>
    <p:sldId id="286" r:id="rId9"/>
    <p:sldId id="287" r:id="rId10"/>
    <p:sldId id="289" r:id="rId11"/>
    <p:sldId id="288" r:id="rId12"/>
    <p:sldId id="261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80" r:id="rId28"/>
    <p:sldId id="281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9C74A-F4D8-4470-A2F3-A70D81C566DD}" type="datetimeFigureOut">
              <a:rPr lang="en-US" smtClean="0"/>
              <a:t>10/1/2022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50FA5-2261-4F2C-8AF3-C84353141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05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4F2F-67B1-46D2-94FC-C60BD24E1FF6}" type="datetimeFigureOut">
              <a:rPr lang="en-US" smtClean="0"/>
              <a:t>10/1/2022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B06F-3ADE-4F40-8498-0DAEF0951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83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4F2F-67B1-46D2-94FC-C60BD24E1FF6}" type="datetimeFigureOut">
              <a:rPr lang="en-US" smtClean="0"/>
              <a:t>10/1/2022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B06F-3ADE-4F40-8498-0DAEF0951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67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4F2F-67B1-46D2-94FC-C60BD24E1FF6}" type="datetimeFigureOut">
              <a:rPr lang="en-US" smtClean="0"/>
              <a:t>10/1/2022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B06F-3ADE-4F40-8498-0DAEF0951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61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4F2F-67B1-46D2-94FC-C60BD24E1FF6}" type="datetimeFigureOut">
              <a:rPr lang="en-US" smtClean="0"/>
              <a:t>10/1/2022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B06F-3ADE-4F40-8498-0DAEF0951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414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4F2F-67B1-46D2-94FC-C60BD24E1FF6}" type="datetimeFigureOut">
              <a:rPr lang="en-US" smtClean="0"/>
              <a:t>10/1/2022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B06F-3ADE-4F40-8498-0DAEF0951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868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4F2F-67B1-46D2-94FC-C60BD24E1FF6}" type="datetimeFigureOut">
              <a:rPr lang="en-US" smtClean="0"/>
              <a:t>10/1/2022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B06F-3ADE-4F40-8498-0DAEF0951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67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4F2F-67B1-46D2-94FC-C60BD24E1FF6}" type="datetimeFigureOut">
              <a:rPr lang="en-US" smtClean="0"/>
              <a:t>10/1/2022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B06F-3ADE-4F40-8498-0DAEF0951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05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4F2F-67B1-46D2-94FC-C60BD24E1FF6}" type="datetimeFigureOut">
              <a:rPr lang="en-US" smtClean="0"/>
              <a:t>10/1/2022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B06F-3ADE-4F40-8498-0DAEF0951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667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4F2F-67B1-46D2-94FC-C60BD24E1FF6}" type="datetimeFigureOut">
              <a:rPr lang="en-US" smtClean="0"/>
              <a:t>10/1/2022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B06F-3ADE-4F40-8498-0DAEF0951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90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4F2F-67B1-46D2-94FC-C60BD24E1FF6}" type="datetimeFigureOut">
              <a:rPr lang="en-US" smtClean="0"/>
              <a:t>10/1/2022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B06F-3ADE-4F40-8498-0DAEF0951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981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4F2F-67B1-46D2-94FC-C60BD24E1FF6}" type="datetimeFigureOut">
              <a:rPr lang="en-US" smtClean="0"/>
              <a:t>10/1/2022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B06F-3ADE-4F40-8498-0DAEF0951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05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C4F2F-67B1-46D2-94FC-C60BD24E1FF6}" type="datetimeFigureOut">
              <a:rPr lang="en-US" smtClean="0"/>
              <a:t>10/1/2022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DB06F-3ADE-4F40-8498-0DAEF0951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024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2492897"/>
            <a:ext cx="8604448" cy="1944215"/>
          </a:xfrm>
        </p:spPr>
        <p:txBody>
          <a:bodyPr>
            <a:normAutofit/>
          </a:bodyPr>
          <a:lstStyle/>
          <a:p>
            <a:r>
              <a:rPr lang="fa-IR" sz="6600" b="1" i="1" u="sng" dirty="0" smtClean="0"/>
              <a:t>تقویت عزت نفس در کودکان</a:t>
            </a:r>
            <a:endParaRPr lang="en-US" sz="6600" b="1" i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907704" y="3861048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fa-IR" b="1" dirty="0" smtClean="0"/>
          </a:p>
          <a:p>
            <a:endParaRPr lang="fa-IR" b="1" dirty="0"/>
          </a:p>
          <a:p>
            <a:r>
              <a:rPr lang="fa-IR" b="1" dirty="0" smtClean="0"/>
              <a:t>محبوبه اسماعیل زاده نوقی</a:t>
            </a:r>
          </a:p>
          <a:p>
            <a:r>
              <a:rPr lang="fa-IR" b="1" dirty="0" smtClean="0"/>
              <a:t>دکترای مدرسی معارف اسلامی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6633"/>
            <a:ext cx="8424936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79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u="sng" dirty="0" smtClean="0">
                <a:solidFill>
                  <a:srgbClr val="C00000"/>
                </a:solidFill>
              </a:rPr>
              <a:t>3-الگو دهی مناسب وارتباط وثیق با آنان</a:t>
            </a:r>
            <a:endParaRPr lang="fa-IR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fa-IR" b="1" dirty="0" smtClean="0"/>
              <a:t>-آشنا سازی کودک با اسامی ،تصاویروسیره شهدا ،بزرگان واهلبیت</a:t>
            </a:r>
          </a:p>
          <a:p>
            <a:pPr marL="0" indent="0" algn="r">
              <a:buNone/>
            </a:pPr>
            <a:r>
              <a:rPr lang="fa-IR" b="1" dirty="0" smtClean="0"/>
              <a:t>-حضور در مجالس ذکر شهدا واهلبیت</a:t>
            </a:r>
          </a:p>
          <a:p>
            <a:pPr marL="0" indent="0" algn="r">
              <a:buNone/>
            </a:pPr>
            <a:r>
              <a:rPr lang="fa-IR" b="1" dirty="0" smtClean="0"/>
              <a:t>(اردوی راهیان نورر،امامزاده ها ،گلزار شهدا،موزه،شهدای گمنام و برگزاری مراسم در منزل)</a:t>
            </a:r>
          </a:p>
          <a:p>
            <a:pPr marL="0" indent="0" algn="r">
              <a:buNone/>
            </a:pPr>
            <a:r>
              <a:rPr lang="fa-IR" b="1" dirty="0" smtClean="0"/>
              <a:t>-خاطره سازی زیبا ازمراسم وقهرمانان ملی مذهبی </a:t>
            </a:r>
          </a:p>
        </p:txBody>
      </p:sp>
    </p:spTree>
    <p:extLst>
      <p:ext uri="{BB962C8B-B14F-4D97-AF65-F5344CB8AC3E}">
        <p14:creationId xmlns:p14="http://schemas.microsoft.com/office/powerpoint/2010/main" val="317253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>
                <a:solidFill>
                  <a:srgbClr val="C00000"/>
                </a:solidFill>
              </a:rPr>
              <a:t>4</a:t>
            </a:r>
            <a:r>
              <a:rPr lang="fa-IR" b="1" dirty="0" smtClean="0">
                <a:solidFill>
                  <a:srgbClr val="C00000"/>
                </a:solidFill>
              </a:rPr>
              <a:t>-تقویت قناعت(القناعه عز لا ینفد)</a:t>
            </a:r>
            <a:endParaRPr lang="fa-IR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400" b="1" dirty="0" smtClean="0"/>
              <a:t>-تبدیل تهدید به فرصت</a:t>
            </a:r>
          </a:p>
          <a:p>
            <a:pPr algn="r"/>
            <a:r>
              <a:rPr lang="fa-IR" sz="4400" b="1" dirty="0" smtClean="0"/>
              <a:t>-توقعات بجا ومتناسب</a:t>
            </a:r>
          </a:p>
          <a:p>
            <a:pPr algn="r"/>
            <a:r>
              <a:rPr lang="fa-IR" sz="4400" b="1" dirty="0" smtClean="0"/>
              <a:t>-عدم قیاس با دیگران</a:t>
            </a:r>
            <a:endParaRPr lang="fa-IR" sz="4400" b="1" dirty="0"/>
          </a:p>
        </p:txBody>
      </p:sp>
    </p:spTree>
    <p:extLst>
      <p:ext uri="{BB962C8B-B14F-4D97-AF65-F5344CB8AC3E}">
        <p14:creationId xmlns:p14="http://schemas.microsoft.com/office/powerpoint/2010/main" val="259646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/>
          <p:cNvSpPr/>
          <p:nvPr/>
        </p:nvSpPr>
        <p:spPr>
          <a:xfrm>
            <a:off x="-124207" y="177721"/>
            <a:ext cx="8784976" cy="6408712"/>
          </a:xfrm>
          <a:prstGeom prst="wave">
            <a:avLst>
              <a:gd name="adj1" fmla="val 12500"/>
              <a:gd name="adj2" fmla="val 362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8000" b="1" i="1" u="sng" dirty="0" smtClean="0">
                <a:solidFill>
                  <a:schemeClr val="tx1"/>
                </a:solidFill>
              </a:rPr>
              <a:t>چند اصل تربیتی</a:t>
            </a:r>
            <a:endParaRPr lang="en-US" sz="8000" b="1" i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50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fa-IR" sz="2200" b="1" dirty="0" smtClean="0">
                <a:latin typeface="Aharoni" panose="02010803020104030203" pitchFamily="2" charset="-79"/>
              </a:rPr>
              <a:t>امام نیکی ها حضرت صادق (علیه السلام)فرمود</a:t>
            </a:r>
            <a:r>
              <a:rPr lang="fa-IR" dirty="0" smtClean="0"/>
              <a:t>:</a:t>
            </a:r>
          </a:p>
          <a:p>
            <a:pPr algn="r"/>
            <a:endParaRPr lang="fa-IR" dirty="0"/>
          </a:p>
          <a:p>
            <a:pPr algn="ctr"/>
            <a:r>
              <a:rPr lang="fa-IR" sz="3600" b="1" dirty="0" smtClean="0"/>
              <a:t>«موسی بن عمران به خداوند عرضه </a:t>
            </a:r>
            <a:r>
              <a:rPr lang="fa-IR" sz="3600" b="1" dirty="0"/>
              <a:t>داشت:پروردگارا کدام</a:t>
            </a:r>
          </a:p>
          <a:p>
            <a:pPr algn="ctr"/>
            <a:r>
              <a:rPr lang="fa-IR" sz="3600" b="1" dirty="0" smtClean="0"/>
              <a:t>عمل نزد تو برتر است ؟فرمود:دوست داشتن کودکان.زیرا سرشت آنان بر توحید من </a:t>
            </a:r>
            <a:r>
              <a:rPr lang="fa-IR" sz="3600" b="1" dirty="0"/>
              <a:t>است</a:t>
            </a:r>
            <a:r>
              <a:rPr lang="fa-IR" sz="2200" dirty="0" smtClean="0"/>
              <a:t>.»</a:t>
            </a:r>
          </a:p>
          <a:p>
            <a:pPr algn="ctr"/>
            <a:r>
              <a:rPr lang="fa-IR" sz="2200" dirty="0"/>
              <a:t>ب</a:t>
            </a:r>
            <a:r>
              <a:rPr lang="fa-IR" sz="2200" dirty="0" smtClean="0"/>
              <a:t>حار ج101.ص105</a:t>
            </a:r>
            <a:endParaRPr lang="en-US" sz="2200" dirty="0"/>
          </a:p>
        </p:txBody>
      </p:sp>
      <p:sp>
        <p:nvSpPr>
          <p:cNvPr id="4" name="Flowchart: Punched Tape 3"/>
          <p:cNvSpPr/>
          <p:nvPr/>
        </p:nvSpPr>
        <p:spPr>
          <a:xfrm>
            <a:off x="2642929" y="260648"/>
            <a:ext cx="3960440" cy="1236720"/>
          </a:xfrm>
          <a:prstGeom prst="flowChartPunchedTap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1</a:t>
            </a:r>
            <a:r>
              <a:rPr lang="fa-IR" sz="3200" b="1" i="1" u="sng" dirty="0">
                <a:solidFill>
                  <a:schemeClr val="tx1"/>
                </a:solidFill>
              </a:rPr>
              <a:t>-اصل محبت ومهر ورزی</a:t>
            </a:r>
            <a:endParaRPr lang="en-US" sz="3200" b="1" i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18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محبت ومهرورزی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sz="5400" b="1" i="1" dirty="0" smtClean="0"/>
              <a:t>چنانچه پدر ومادر هیچ کار تربیتی انجام ندهند اما در مقام محبت ومهر ورزی باقی بمانند میتوان تضمین کرد کودک در آینده از انحرافات اجتماعی مصون بماند</a:t>
            </a:r>
            <a:r>
              <a:rPr lang="fa-I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03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u="sng" dirty="0" smtClean="0">
                <a:solidFill>
                  <a:srgbClr val="FF0000"/>
                </a:solidFill>
              </a:rPr>
              <a:t>شیوه های ابراز محبت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fa-IR" sz="6000" b="1" i="1" dirty="0" smtClean="0"/>
              <a:t>1-محبت گفتاری</a:t>
            </a:r>
          </a:p>
          <a:p>
            <a:pPr algn="r"/>
            <a:r>
              <a:rPr lang="fa-IR" sz="6000" b="1" i="1" dirty="0" smtClean="0"/>
              <a:t>2-محبت رفتاری</a:t>
            </a:r>
          </a:p>
          <a:p>
            <a:pPr algn="r"/>
            <a:r>
              <a:rPr lang="fa-IR" sz="6000" b="1" i="1" dirty="0" smtClean="0"/>
              <a:t>3-محبت نوشتاری</a:t>
            </a:r>
            <a:endParaRPr lang="en-US" sz="6000" b="1" i="1" dirty="0"/>
          </a:p>
        </p:txBody>
      </p:sp>
    </p:spTree>
    <p:extLst>
      <p:ext uri="{BB962C8B-B14F-4D97-AF65-F5344CB8AC3E}">
        <p14:creationId xmlns:p14="http://schemas.microsoft.com/office/powerpoint/2010/main" val="23120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r">
              <a:buNone/>
            </a:pPr>
            <a:r>
              <a:rPr lang="fa-IR" b="1" dirty="0" smtClean="0"/>
              <a:t>امام </a:t>
            </a:r>
            <a:r>
              <a:rPr lang="fa-IR" b="1" dirty="0"/>
              <a:t>علی (ع</a:t>
            </a:r>
            <a:r>
              <a:rPr lang="fa-IR" b="1" dirty="0" smtClean="0"/>
              <a:t>):</a:t>
            </a:r>
            <a:endParaRPr lang="en-US" b="1" dirty="0"/>
          </a:p>
          <a:p>
            <a:pPr marL="0" indent="0" algn="r">
              <a:buNone/>
            </a:pPr>
            <a:r>
              <a:rPr lang="fa-IR" b="1" dirty="0" smtClean="0"/>
              <a:t>چه بسیار جنگها که حاصل یک کلمه  است</a:t>
            </a:r>
            <a:r>
              <a:rPr lang="fa-IR" dirty="0" smtClean="0"/>
              <a:t>.</a:t>
            </a:r>
          </a:p>
          <a:p>
            <a:pPr marL="0" indent="0" algn="r">
              <a:buNone/>
            </a:pPr>
            <a:endParaRPr lang="fa-IR" dirty="0"/>
          </a:p>
          <a:p>
            <a:pPr marL="0" indent="0" algn="r">
              <a:buNone/>
            </a:pPr>
            <a:r>
              <a:rPr lang="fa-IR" b="1" i="1" dirty="0" smtClean="0">
                <a:solidFill>
                  <a:srgbClr val="002060"/>
                </a:solidFill>
              </a:rPr>
              <a:t>-نیش وکنایه نزنیم</a:t>
            </a:r>
          </a:p>
          <a:p>
            <a:pPr marL="0" indent="0" algn="r">
              <a:buNone/>
            </a:pPr>
            <a:r>
              <a:rPr lang="fa-IR" b="1" i="1" dirty="0" smtClean="0">
                <a:solidFill>
                  <a:srgbClr val="002060"/>
                </a:solidFill>
              </a:rPr>
              <a:t>-فرزندمان راباالقاب زیبا صدا بزنیم.</a:t>
            </a:r>
          </a:p>
          <a:p>
            <a:pPr marL="0" indent="0" algn="r">
              <a:buNone/>
            </a:pPr>
            <a:r>
              <a:rPr lang="fa-IR" b="1" i="1" dirty="0" smtClean="0">
                <a:solidFill>
                  <a:srgbClr val="002060"/>
                </a:solidFill>
              </a:rPr>
              <a:t>-گفتارمان سرشارازامیدونشاط وعزت دهی باشد.</a:t>
            </a:r>
          </a:p>
          <a:p>
            <a:pPr marL="0" indent="0" algn="r">
              <a:buNone/>
            </a:pPr>
            <a:r>
              <a:rPr lang="fa-IR" b="1" i="1" u="sng" dirty="0" smtClean="0">
                <a:solidFill>
                  <a:srgbClr val="C00000"/>
                </a:solidFill>
              </a:rPr>
              <a:t>نکته</a:t>
            </a:r>
            <a:r>
              <a:rPr lang="fa-IR" b="1" i="1" dirty="0" smtClean="0">
                <a:solidFill>
                  <a:srgbClr val="002060"/>
                </a:solidFill>
              </a:rPr>
              <a:t>:محبت در گفتار بدون محبت در رفتار اثر کمی دارد.</a:t>
            </a:r>
          </a:p>
        </p:txBody>
      </p:sp>
      <p:sp>
        <p:nvSpPr>
          <p:cNvPr id="5" name="Cloud Callout 4"/>
          <p:cNvSpPr/>
          <p:nvPr/>
        </p:nvSpPr>
        <p:spPr>
          <a:xfrm>
            <a:off x="1095467" y="-346181"/>
            <a:ext cx="7488832" cy="1941546"/>
          </a:xfrm>
          <a:prstGeom prst="cloud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5400" b="1" i="1" u="sng" dirty="0" smtClean="0">
                <a:solidFill>
                  <a:schemeClr val="tx1"/>
                </a:solidFill>
              </a:rPr>
              <a:t>الف-محبت در گفتار</a:t>
            </a:r>
            <a:endParaRPr lang="en-US" sz="5400" b="1" i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67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6000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a-IR" sz="2400" b="1" dirty="0" smtClean="0"/>
              <a:t>امام علی (ع</a:t>
            </a:r>
            <a:r>
              <a:rPr lang="fa-IR" dirty="0" smtClean="0"/>
              <a:t>):</a:t>
            </a:r>
          </a:p>
          <a:p>
            <a:pPr algn="r"/>
            <a:r>
              <a:rPr lang="fa-IR" dirty="0" smtClean="0"/>
              <a:t>(</a:t>
            </a:r>
            <a:r>
              <a:rPr lang="fa-IR" sz="4000" b="1" dirty="0" smtClean="0"/>
              <a:t>کسی که اخلاقش بد باشد خانواده اش از او </a:t>
            </a:r>
          </a:p>
          <a:p>
            <a:pPr marL="0" indent="0" algn="r">
              <a:buNone/>
            </a:pPr>
            <a:r>
              <a:rPr lang="fa-IR" sz="4000" b="1" dirty="0" smtClean="0"/>
              <a:t>بیزار ودل تنگ شوند.)</a:t>
            </a:r>
          </a:p>
          <a:p>
            <a:pPr marL="0" indent="0" algn="r">
              <a:buNone/>
            </a:pPr>
            <a:r>
              <a:rPr lang="fa-IR" sz="4000" b="1" dirty="0" smtClean="0"/>
              <a:t>-بوسیدن،نوازش،ماساژ...</a:t>
            </a:r>
          </a:p>
          <a:p>
            <a:pPr marL="0" indent="0" algn="r">
              <a:buNone/>
            </a:pPr>
            <a:r>
              <a:rPr lang="fa-IR" sz="4000" b="1" dirty="0" smtClean="0"/>
              <a:t>-عدم مقایسه،تهدید،تحقیر</a:t>
            </a:r>
          </a:p>
          <a:p>
            <a:pPr marL="0" indent="0" algn="r">
              <a:buNone/>
            </a:pPr>
            <a:r>
              <a:rPr lang="fa-IR" sz="4000" b="1" dirty="0" smtClean="0"/>
              <a:t>-هدیه دادن</a:t>
            </a:r>
          </a:p>
          <a:p>
            <a:pPr marL="0" indent="0" algn="r">
              <a:buNone/>
            </a:pPr>
            <a:r>
              <a:rPr lang="fa-IR" sz="4000" b="1" dirty="0" smtClean="0"/>
              <a:t>-آزادی </a:t>
            </a:r>
          </a:p>
          <a:p>
            <a:pPr marL="0" indent="0" algn="r">
              <a:buNone/>
            </a:pPr>
            <a:r>
              <a:rPr lang="fa-IR" sz="4000" b="1" smtClean="0"/>
              <a:t>-بازی</a:t>
            </a:r>
          </a:p>
          <a:p>
            <a:pPr marL="0" indent="0" algn="r">
              <a:buNone/>
            </a:pPr>
            <a:endParaRPr lang="en-US" sz="4000" b="1" dirty="0"/>
          </a:p>
        </p:txBody>
      </p:sp>
      <p:sp>
        <p:nvSpPr>
          <p:cNvPr id="5" name="Cloud Callout 4"/>
          <p:cNvSpPr/>
          <p:nvPr/>
        </p:nvSpPr>
        <p:spPr>
          <a:xfrm>
            <a:off x="899592" y="260648"/>
            <a:ext cx="6696744" cy="1296144"/>
          </a:xfrm>
          <a:prstGeom prst="cloud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000" b="1" i="1" u="sng" dirty="0"/>
              <a:t>ب</a:t>
            </a:r>
            <a:r>
              <a:rPr lang="fa-IR" sz="4000" b="1" i="1" u="sng" dirty="0" smtClean="0"/>
              <a:t>-محبت </a:t>
            </a:r>
            <a:r>
              <a:rPr lang="fa-IR" sz="4000" b="1" i="1" u="sng" dirty="0"/>
              <a:t>در رفتار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2703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b="1" i="1" dirty="0" smtClean="0"/>
              <a:t>وجدک بعضی بل وجدتک کلی حتی کان شیئا لو اصابک اصابنی.....</a:t>
            </a:r>
          </a:p>
          <a:p>
            <a:r>
              <a:rPr lang="fa-IR" sz="4000" b="1" dirty="0" smtClean="0">
                <a:solidFill>
                  <a:srgbClr val="FF0000"/>
                </a:solidFill>
              </a:rPr>
              <a:t>(پسرکم)تو را جزئی از خود ،بلکه همه وجود خود دیدم تا به آنجایی که اگرچیزی به تو ضرر برساند مثل آن است که به من ضرر رسانده....»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2208379" y="224714"/>
            <a:ext cx="4248472" cy="1044696"/>
          </a:xfrm>
          <a:prstGeom prst="cloud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3200" b="1" i="1" u="sng" dirty="0" smtClean="0"/>
              <a:t>ج-محبت </a:t>
            </a:r>
            <a:r>
              <a:rPr lang="fa-IR" sz="3200" b="1" i="1" u="sng" dirty="0"/>
              <a:t>نوشتاری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2256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600" b="1" dirty="0" smtClean="0"/>
              <a:t>-به معنای: </a:t>
            </a:r>
          </a:p>
          <a:p>
            <a:pPr algn="r"/>
            <a:r>
              <a:rPr lang="fa-IR" sz="3600" b="1" dirty="0" smtClean="0"/>
              <a:t>الف –توانمند دانستن کودک در انجام کارهایش </a:t>
            </a:r>
          </a:p>
          <a:p>
            <a:pPr algn="r"/>
            <a:endParaRPr lang="fa-IR" sz="3600" b="1" dirty="0" smtClean="0"/>
          </a:p>
          <a:p>
            <a:pPr marL="0" indent="0" algn="r">
              <a:buNone/>
            </a:pPr>
            <a:r>
              <a:rPr lang="fa-IR" sz="3600" b="1" dirty="0" smtClean="0"/>
              <a:t>ب-احترام به استقلال طلبی وانتخابگری او</a:t>
            </a:r>
          </a:p>
          <a:p>
            <a:pPr marL="0" indent="0" algn="r">
              <a:buNone/>
            </a:pPr>
            <a:endParaRPr lang="fa-IR" sz="3600" b="1" dirty="0" smtClean="0"/>
          </a:p>
          <a:p>
            <a:pPr algn="r"/>
            <a:r>
              <a:rPr lang="fa-IR" sz="3600" b="1" dirty="0" smtClean="0"/>
              <a:t>ج-وتقویت آزادگی وعزت نفس در فرزند می باشد.</a:t>
            </a:r>
            <a:endParaRPr lang="en-US" sz="3600" b="1" dirty="0"/>
          </a:p>
        </p:txBody>
      </p:sp>
      <p:sp>
        <p:nvSpPr>
          <p:cNvPr id="4" name="Flowchart: Punched Tape 3"/>
          <p:cNvSpPr/>
          <p:nvPr/>
        </p:nvSpPr>
        <p:spPr>
          <a:xfrm>
            <a:off x="1835696" y="188640"/>
            <a:ext cx="6192688" cy="1452744"/>
          </a:xfrm>
          <a:prstGeom prst="flowChartPunchedTap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b="1" i="1" u="sng" dirty="0">
                <a:solidFill>
                  <a:schemeClr val="tx1"/>
                </a:solidFill>
              </a:rPr>
              <a:t>2-اصل احترام به شخصیت فرزند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82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FF0000"/>
                </a:solidFill>
              </a:rPr>
              <a:t>معنای عزت</a:t>
            </a:r>
            <a:endParaRPr lang="fa-IR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800" b="1" dirty="0" smtClean="0"/>
              <a:t>شکست ناپذیر</a:t>
            </a:r>
          </a:p>
          <a:p>
            <a:pPr algn="r"/>
            <a:r>
              <a:rPr lang="fa-IR" sz="4800" b="1" dirty="0" smtClean="0"/>
              <a:t>غالب</a:t>
            </a:r>
          </a:p>
          <a:p>
            <a:pPr algn="r"/>
            <a:r>
              <a:rPr lang="fa-IR" sz="4800" b="1" dirty="0" smtClean="0"/>
              <a:t>الارض العزاز:زمین سخت ونفوذ ناپذیر</a:t>
            </a:r>
            <a:endParaRPr lang="fa-IR" sz="4800" b="1" dirty="0"/>
          </a:p>
        </p:txBody>
      </p:sp>
    </p:spTree>
    <p:extLst>
      <p:ext uri="{BB962C8B-B14F-4D97-AF65-F5344CB8AC3E}">
        <p14:creationId xmlns:p14="http://schemas.microsoft.com/office/powerpoint/2010/main" val="368603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-</a:t>
            </a:r>
            <a:r>
              <a:rPr lang="fa-IR" sz="3600" b="1" i="1" dirty="0" smtClean="0"/>
              <a:t>مرتب از ابزار گول زدن فرزندانمان استفاده نکنیم:(ترساندن از لولو.پلیس .افغانی....</a:t>
            </a:r>
          </a:p>
          <a:p>
            <a:r>
              <a:rPr lang="fa-IR" sz="3600" b="1" i="1" dirty="0" smtClean="0"/>
              <a:t>-برخی اوقات کودک را با پرسش به تامل وتفکر واداریم.</a:t>
            </a:r>
          </a:p>
          <a:p>
            <a:r>
              <a:rPr lang="fa-IR" sz="3600" b="1" i="1" dirty="0" smtClean="0"/>
              <a:t>-رسانه هایی چون موبایل،تلویزیون وحتی استفاده زیاد از موسیقی مخل تفکر وتعقلند.</a:t>
            </a:r>
            <a:endParaRPr lang="en-US" sz="3600" b="1" i="1" dirty="0"/>
          </a:p>
        </p:txBody>
      </p:sp>
      <p:sp>
        <p:nvSpPr>
          <p:cNvPr id="4" name="Flowchart: Punched Tape 3"/>
          <p:cNvSpPr/>
          <p:nvPr/>
        </p:nvSpPr>
        <p:spPr>
          <a:xfrm>
            <a:off x="1619672" y="188640"/>
            <a:ext cx="6336704" cy="1524752"/>
          </a:xfrm>
          <a:prstGeom prst="flowChartPunchedTap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b="1" i="1" u="sng" dirty="0">
                <a:solidFill>
                  <a:schemeClr val="tx1"/>
                </a:solidFill>
              </a:rPr>
              <a:t>3-اصل تقویت تحلیل وتفکر:(شناخت</a:t>
            </a:r>
            <a:r>
              <a:rPr lang="fa-IR" sz="3600" dirty="0">
                <a:solidFill>
                  <a:schemeClr val="tx1"/>
                </a:solidFill>
              </a:rPr>
              <a:t>)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95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083" y="274638"/>
            <a:ext cx="8229600" cy="1143000"/>
          </a:xfrm>
        </p:spPr>
        <p:txBody>
          <a:bodyPr>
            <a:normAutofit/>
          </a:bodyPr>
          <a:lstStyle/>
          <a:p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083" y="1600200"/>
            <a:ext cx="8229600" cy="4525963"/>
          </a:xfrm>
        </p:spPr>
        <p:txBody>
          <a:bodyPr/>
          <a:lstStyle/>
          <a:p>
            <a:pPr algn="r"/>
            <a:r>
              <a:rPr lang="fa-IR" b="1" dirty="0" smtClean="0">
                <a:solidFill>
                  <a:schemeClr val="tx2"/>
                </a:solidFill>
              </a:rPr>
              <a:t>-در پسران از 13 تا 15 سالگی ودر دختران از 12تا 14 </a:t>
            </a:r>
          </a:p>
          <a:p>
            <a:pPr algn="r"/>
            <a:r>
              <a:rPr lang="fa-IR" b="1" dirty="0" smtClean="0">
                <a:solidFill>
                  <a:schemeClr val="tx2"/>
                </a:solidFill>
              </a:rPr>
              <a:t>سالگی اتفاق می افتد.</a:t>
            </a:r>
          </a:p>
          <a:p>
            <a:pPr marL="0" indent="0" algn="r">
              <a:buNone/>
            </a:pPr>
            <a:endParaRPr lang="fa-IR" b="1" dirty="0" smtClean="0">
              <a:solidFill>
                <a:schemeClr val="tx2"/>
              </a:solidFill>
            </a:endParaRPr>
          </a:p>
          <a:p>
            <a:pPr marL="0" indent="0" algn="r">
              <a:buNone/>
            </a:pPr>
            <a:r>
              <a:rPr lang="fa-IR" b="1" dirty="0" smtClean="0">
                <a:solidFill>
                  <a:schemeClr val="tx2"/>
                </a:solidFill>
              </a:rPr>
              <a:t>-دوران برزخ کودکی وجوانی است</a:t>
            </a:r>
          </a:p>
          <a:p>
            <a:pPr marL="0" indent="0" algn="r">
              <a:buNone/>
            </a:pPr>
            <a:endParaRPr lang="fa-IR" b="1" dirty="0" smtClean="0">
              <a:solidFill>
                <a:schemeClr val="tx2"/>
              </a:solidFill>
            </a:endParaRPr>
          </a:p>
          <a:p>
            <a:pPr marL="0" indent="0" algn="r">
              <a:buNone/>
            </a:pPr>
            <a:r>
              <a:rPr lang="fa-IR" b="1" dirty="0" smtClean="0">
                <a:solidFill>
                  <a:schemeClr val="tx2"/>
                </a:solidFill>
              </a:rPr>
              <a:t>-توام با بحرانهایی است که عدم شناخت ومواجهه صحیح با آن مشکل ساز می گردد</a:t>
            </a:r>
            <a:r>
              <a:rPr lang="fa-IR" dirty="0" smtClean="0"/>
              <a:t>.</a:t>
            </a:r>
            <a:endParaRPr lang="en-US" dirty="0"/>
          </a:p>
        </p:txBody>
      </p:sp>
      <p:sp>
        <p:nvSpPr>
          <p:cNvPr id="6" name="Rectangular Callout 5"/>
          <p:cNvSpPr/>
          <p:nvPr/>
        </p:nvSpPr>
        <p:spPr>
          <a:xfrm>
            <a:off x="5055907" y="620688"/>
            <a:ext cx="45719" cy="45719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ular Callout 6"/>
          <p:cNvSpPr/>
          <p:nvPr/>
        </p:nvSpPr>
        <p:spPr>
          <a:xfrm>
            <a:off x="1530963" y="324342"/>
            <a:ext cx="5904656" cy="1260720"/>
          </a:xfrm>
          <a:prstGeom prst="wedgeRect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6000" b="1" dirty="0">
                <a:solidFill>
                  <a:schemeClr val="tx1"/>
                </a:solidFill>
              </a:rPr>
              <a:t>دوره نوجوانی</a:t>
            </a:r>
            <a:endParaRPr 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71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i="1" u="sng" dirty="0" smtClean="0">
                <a:solidFill>
                  <a:srgbClr val="C00000"/>
                </a:solidFill>
              </a:rPr>
              <a:t>بحرانهای دوره نوجوانی</a:t>
            </a:r>
            <a:endParaRPr lang="en-US" b="1" i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8" algn="r"/>
            <a:r>
              <a:rPr lang="fa-IR" sz="4000" b="1" dirty="0" smtClean="0">
                <a:solidFill>
                  <a:srgbClr val="C00000"/>
                </a:solidFill>
              </a:rPr>
              <a:t>1-بحران هویت</a:t>
            </a:r>
          </a:p>
          <a:p>
            <a:pPr algn="r"/>
            <a:r>
              <a:rPr lang="fa-IR" sz="3600" b="1" dirty="0" smtClean="0"/>
              <a:t>-اگر فرزند شما تا قبل توصیه های شما را به راحتی می پذیرفت اما اکنون با چیستی وچرایی می پرسد.</a:t>
            </a:r>
          </a:p>
          <a:p>
            <a:pPr algn="r"/>
            <a:endParaRPr lang="fa-IR" sz="3600" b="1" dirty="0" smtClean="0"/>
          </a:p>
          <a:p>
            <a:pPr algn="r"/>
            <a:r>
              <a:rPr lang="fa-IR" sz="3600" b="1" dirty="0" smtClean="0"/>
              <a:t>-این مسئله نباید سبب طغیان فرزند محسوب گردد...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126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2-بلوغ جسمی(جنسی وغیر جنسی)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fa-IR" sz="3600" b="1" dirty="0" smtClean="0"/>
              <a:t>جنسی:رشد دستگاههای جنسی:(بیضه ها،سینه هاوموهای نقاط خاص بدن)</a:t>
            </a:r>
          </a:p>
          <a:p>
            <a:pPr marL="0" indent="0" algn="r">
              <a:buNone/>
            </a:pPr>
            <a:endParaRPr lang="fa-IR" sz="3600" b="1" dirty="0"/>
          </a:p>
          <a:p>
            <a:pPr marL="0" indent="0" algn="r">
              <a:buNone/>
            </a:pPr>
            <a:r>
              <a:rPr lang="fa-IR" sz="3600" b="1" dirty="0" smtClean="0"/>
              <a:t>غیرجنسی:قد کشیدن،تغییرات در ترکیبات چهره،آکنه،تعریق فراوان..</a:t>
            </a:r>
            <a:r>
              <a:rPr lang="fa-I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9907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3-بحران روانی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a-IR" b="1" i="1" dirty="0" smtClean="0">
                <a:solidFill>
                  <a:srgbClr val="C00000"/>
                </a:solidFill>
              </a:rPr>
              <a:t>علائم فردی:</a:t>
            </a:r>
          </a:p>
          <a:p>
            <a:pPr algn="ctr"/>
            <a:r>
              <a:rPr lang="fa-IR" b="1" i="1" dirty="0" smtClean="0"/>
              <a:t>تحریک پذیری</a:t>
            </a:r>
          </a:p>
          <a:p>
            <a:pPr algn="ctr"/>
            <a:r>
              <a:rPr lang="fa-IR" b="1" i="1" dirty="0" smtClean="0"/>
              <a:t>کج خلقی</a:t>
            </a:r>
          </a:p>
          <a:p>
            <a:pPr algn="ctr"/>
            <a:r>
              <a:rPr lang="fa-IR" b="1" i="1" dirty="0" smtClean="0"/>
              <a:t>بهانه جویی</a:t>
            </a:r>
          </a:p>
          <a:p>
            <a:pPr algn="ctr"/>
            <a:r>
              <a:rPr lang="fa-IR" b="1" i="1" dirty="0" smtClean="0"/>
              <a:t>شتاب وشدت</a:t>
            </a:r>
          </a:p>
          <a:p>
            <a:pPr algn="ctr"/>
            <a:r>
              <a:rPr lang="fa-IR" b="1" i="1" dirty="0" smtClean="0"/>
              <a:t>توجه به خود</a:t>
            </a:r>
            <a:endParaRPr lang="fa-IR" b="1" i="1" dirty="0"/>
          </a:p>
        </p:txBody>
      </p:sp>
    </p:spTree>
    <p:extLst>
      <p:ext uri="{BB962C8B-B14F-4D97-AF65-F5344CB8AC3E}">
        <p14:creationId xmlns:p14="http://schemas.microsoft.com/office/powerpoint/2010/main" val="11944931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/>
              <a:t>3-بحران روانی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a-IR" b="1" dirty="0" smtClean="0">
                <a:solidFill>
                  <a:srgbClr val="C00000"/>
                </a:solidFill>
              </a:rPr>
              <a:t>علائم گروهی:</a:t>
            </a:r>
          </a:p>
          <a:p>
            <a:pPr algn="ctr"/>
            <a:r>
              <a:rPr lang="fa-IR" b="1" dirty="0" smtClean="0"/>
              <a:t>-رفیق پرستی</a:t>
            </a:r>
          </a:p>
          <a:p>
            <a:pPr algn="ctr"/>
            <a:r>
              <a:rPr lang="fa-IR" b="1" dirty="0" smtClean="0"/>
              <a:t>-توجه به دیگری(هم جنس.غیر هم جنس)</a:t>
            </a:r>
          </a:p>
          <a:p>
            <a:pPr algn="ctr"/>
            <a:endParaRPr lang="fa-IR" b="1" dirty="0"/>
          </a:p>
          <a:p>
            <a:pPr algn="ctr"/>
            <a:r>
              <a:rPr lang="fa-IR" b="1" dirty="0" smtClean="0"/>
              <a:t>کنترل این بحران نیاز به صبر وحوصله ومدیریت دارد والدین باید نقش دوست را برای او بازی کنند....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476919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i="1" dirty="0" smtClean="0"/>
              <a:t>3و4استقلال وشخصیت طلبی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a-IR" b="1" dirty="0" smtClean="0"/>
              <a:t>-هر دعوت وتذکر ما باید تامین کننده استقلال وشخصیت نوجوان باشد.</a:t>
            </a:r>
          </a:p>
          <a:p>
            <a:r>
              <a:rPr lang="fa-IR" b="1" dirty="0" smtClean="0"/>
              <a:t>-مالکیت فرزند را به رسمیت بشناسید.(به او قطره ایی پول ندهید،ماهیانه بدهید تا خودش مدیریت کند.</a:t>
            </a:r>
          </a:p>
          <a:p>
            <a:r>
              <a:rPr lang="fa-IR" b="1" dirty="0" smtClean="0"/>
              <a:t>-به او مسئولیت بدهید.مثلا فرزند کوچکتر با تو...</a:t>
            </a:r>
          </a:p>
          <a:p>
            <a:r>
              <a:rPr lang="fa-IR" b="1" dirty="0" smtClean="0"/>
              <a:t>-حتی اگر یک اتاق جدا ندارد یک کمد یا کشو جداگانه به او بدهید.</a:t>
            </a:r>
          </a:p>
          <a:p>
            <a:r>
              <a:rPr lang="fa-IR" b="1" dirty="0" smtClean="0"/>
              <a:t>-نوجوان تکلیف گریز است مگر آنکه در آنها انگیزه ونشاط بیابد.</a:t>
            </a:r>
          </a:p>
        </p:txBody>
      </p:sp>
    </p:spTree>
    <p:extLst>
      <p:ext uri="{BB962C8B-B14F-4D97-AF65-F5344CB8AC3E}">
        <p14:creationId xmlns:p14="http://schemas.microsoft.com/office/powerpoint/2010/main" val="17592516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/>
          <p:cNvSpPr/>
          <p:nvPr/>
        </p:nvSpPr>
        <p:spPr>
          <a:xfrm>
            <a:off x="323528" y="116632"/>
            <a:ext cx="7560840" cy="6741368"/>
          </a:xfrm>
          <a:prstGeom prst="hear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از بذل توجه شما سپاسگذارم</a:t>
            </a:r>
            <a:endParaRPr lang="en-US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7271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0483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ایجاد وضرورت عزت نفس در فرزندان چه ضرورتی دارد؟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fa-IR" sz="4400" b="1" dirty="0"/>
              <a:t>وَ قَالَ </a:t>
            </a:r>
            <a:r>
              <a:rPr lang="fa-IR" sz="4400" b="1" dirty="0" smtClean="0"/>
              <a:t>علی (عليه </a:t>
            </a:r>
            <a:r>
              <a:rPr lang="fa-IR" sz="4400" b="1" dirty="0"/>
              <a:t>السلام): مَنْ كَرُمَتْ عَلَيْهِ نَفْسُهُ، هَانَتْ عَلَيْهِ </a:t>
            </a:r>
            <a:r>
              <a:rPr lang="fa-IR" sz="4400" b="1" dirty="0" smtClean="0"/>
              <a:t>شَهَوَاتُهُ.</a:t>
            </a:r>
            <a:r>
              <a:rPr lang="fa-IR" sz="2400" b="1" dirty="0" smtClean="0"/>
              <a:t>خطبه4</a:t>
            </a:r>
            <a:r>
              <a:rPr lang="fa-IR" sz="2400" dirty="0" smtClean="0"/>
              <a:t>49</a:t>
            </a:r>
          </a:p>
          <a:p>
            <a:pPr algn="r"/>
            <a:endParaRPr lang="fa-IR" sz="2400" dirty="0"/>
          </a:p>
          <a:p>
            <a:pPr marL="0" indent="0" algn="r">
              <a:buNone/>
            </a:pPr>
            <a:r>
              <a:rPr lang="fa-IR" b="1" dirty="0" smtClean="0"/>
              <a:t>کسی که دارای کرامت نفس است شهوات در نظر او بی ارزش است.</a:t>
            </a:r>
          </a:p>
          <a:p>
            <a:pPr marL="0" indent="0" algn="r">
              <a:buNone/>
            </a:pPr>
            <a:r>
              <a:rPr lang="fa-IR" b="1" i="1" u="sng" dirty="0" smtClean="0">
                <a:solidFill>
                  <a:srgbClr val="FF0000"/>
                </a:solidFill>
              </a:rPr>
              <a:t>روایت دیگر</a:t>
            </a:r>
            <a:endParaRPr lang="fa-IR" b="1" i="1" u="sng" dirty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fa-IR" b="1" dirty="0" smtClean="0"/>
              <a:t>کسی که نفسش در نظر او بی ارزش است از شر او ایمن مباش.</a:t>
            </a:r>
            <a:endParaRPr lang="fa-IR" b="1" dirty="0"/>
          </a:p>
        </p:txBody>
      </p:sp>
    </p:spTree>
    <p:extLst>
      <p:ext uri="{BB962C8B-B14F-4D97-AF65-F5344CB8AC3E}">
        <p14:creationId xmlns:p14="http://schemas.microsoft.com/office/powerpoint/2010/main" val="352930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3067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fa-IR" b="1" i="1" u="sng" dirty="0" smtClean="0">
                <a:solidFill>
                  <a:srgbClr val="FF0000"/>
                </a:solidFill>
              </a:rPr>
              <a:t>تعریف تربیت درعرف جامعه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496944" cy="4525963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4800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fa-IR" sz="54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-سکون وسکوت</a:t>
            </a:r>
            <a:r>
              <a:rPr lang="fa-IR" sz="5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  </a:t>
            </a:r>
            <a:r>
              <a:rPr lang="fa-IR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کاهش</a:t>
            </a:r>
            <a:r>
              <a:rPr lang="fa-I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fa-IR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رشدومستعدبیماری شدن</a:t>
            </a:r>
          </a:p>
          <a:p>
            <a:pPr marL="2286000" lvl="5" indent="0" algn="r">
              <a:buNone/>
            </a:pPr>
            <a:r>
              <a:rPr lang="fa-IR" sz="40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2</a:t>
            </a:r>
            <a:r>
              <a:rPr lang="fa-IR" sz="5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-</a:t>
            </a:r>
            <a:r>
              <a:rPr lang="fa-IR" sz="54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اطاعت وفرمانبرداری</a:t>
            </a:r>
            <a:endParaRPr lang="fa-IR" sz="5400" b="1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marL="2286000" lvl="5" indent="0" algn="r">
              <a:buNone/>
            </a:pPr>
            <a:r>
              <a:rPr lang="fa-I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زمینه سازی انحراف در آینده کودک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3131840" y="1340768"/>
            <a:ext cx="1368152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>
            <a:off x="1475656" y="3068960"/>
            <a:ext cx="1656184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15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i="1" u="sng" dirty="0">
                <a:solidFill>
                  <a:srgbClr val="FF0000"/>
                </a:solidFill>
              </a:rPr>
              <a:t>تعریف تربیت درعرف جامعه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</p:spPr>
        <p:txBody>
          <a:bodyPr>
            <a:normAutofit/>
          </a:bodyPr>
          <a:lstStyle/>
          <a:p>
            <a:pPr algn="r"/>
            <a:r>
              <a:rPr lang="fa-IR" sz="4800" b="1" i="1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fa-IR" sz="4800" b="1" i="1" u="sng" dirty="0" smtClean="0">
                <a:solidFill>
                  <a:schemeClr val="accent1">
                    <a:lumMod val="50000"/>
                  </a:schemeClr>
                </a:solidFill>
              </a:rPr>
              <a:t>-محفوظات زیاد</a:t>
            </a:r>
            <a:r>
              <a:rPr lang="fa-IR" sz="4800" b="1" i="1" dirty="0" smtClean="0">
                <a:solidFill>
                  <a:schemeClr val="accent1">
                    <a:lumMod val="50000"/>
                  </a:schemeClr>
                </a:solidFill>
              </a:rPr>
              <a:t>          </a:t>
            </a:r>
          </a:p>
          <a:p>
            <a:pPr marL="3657600" lvl="8" indent="0" algn="r">
              <a:buNone/>
            </a:pPr>
            <a:r>
              <a:rPr lang="fa-IR" sz="3200" b="1" dirty="0"/>
              <a:t>غرور کاذب،خودرایی ولجاجت در آینده</a:t>
            </a:r>
          </a:p>
          <a:p>
            <a:pPr marL="3657600" lvl="8" indent="0" algn="r">
              <a:buNone/>
            </a:pPr>
            <a:endParaRPr lang="fa-IR" sz="4000" b="1" i="1" dirty="0" smtClean="0">
              <a:solidFill>
                <a:srgbClr val="002060"/>
              </a:solidFill>
            </a:endParaRPr>
          </a:p>
          <a:p>
            <a:pPr marL="3657600" lvl="8" indent="0" algn="r">
              <a:buNone/>
            </a:pPr>
            <a:r>
              <a:rPr lang="fa-IR" sz="4000" b="1" i="1" u="sng" dirty="0" smtClean="0">
                <a:solidFill>
                  <a:srgbClr val="002060"/>
                </a:solidFill>
              </a:rPr>
              <a:t>4</a:t>
            </a:r>
            <a:r>
              <a:rPr lang="fa-IR" sz="4800" b="1" i="1" u="sng" dirty="0">
                <a:solidFill>
                  <a:schemeClr val="accent1">
                    <a:lumMod val="50000"/>
                  </a:schemeClr>
                </a:solidFill>
              </a:rPr>
              <a:t>-شیک ومرتب بودن</a:t>
            </a:r>
            <a:r>
              <a:rPr lang="fa-IR" sz="4800" b="1" i="1" dirty="0">
                <a:solidFill>
                  <a:schemeClr val="accent1">
                    <a:lumMod val="50000"/>
                  </a:schemeClr>
                </a:solidFill>
              </a:rPr>
              <a:t>    </a:t>
            </a:r>
            <a:r>
              <a:rPr lang="fa-IR" sz="3200" b="1" dirty="0" smtClean="0"/>
              <a:t>تقویت خودنمایی وتوقعات نابجا</a:t>
            </a:r>
            <a:endParaRPr lang="en-US" sz="3200" b="1" dirty="0"/>
          </a:p>
        </p:txBody>
      </p:sp>
      <p:sp>
        <p:nvSpPr>
          <p:cNvPr id="9" name="Left Arrow 8"/>
          <p:cNvSpPr/>
          <p:nvPr/>
        </p:nvSpPr>
        <p:spPr>
          <a:xfrm>
            <a:off x="3455876" y="1700808"/>
            <a:ext cx="1620180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Arrow 3"/>
          <p:cNvSpPr/>
          <p:nvPr/>
        </p:nvSpPr>
        <p:spPr>
          <a:xfrm>
            <a:off x="2339752" y="4128086"/>
            <a:ext cx="1926214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78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i="1" u="sng" dirty="0">
                <a:solidFill>
                  <a:srgbClr val="FF0000"/>
                </a:solidFill>
              </a:rPr>
              <a:t>تعریف تربیت درعرف جامعه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4800" b="1" i="1" u="sng" dirty="0" smtClean="0"/>
              <a:t>5-رفتارهای دینی داشتن </a:t>
            </a:r>
          </a:p>
          <a:p>
            <a:pPr marL="0" indent="0" algn="r">
              <a:buNone/>
            </a:pPr>
            <a:r>
              <a:rPr lang="fa-IR" sz="4000" b="1" i="1" dirty="0" smtClean="0"/>
              <a:t>چنانچه بدون ظرفیت سازی باشد در آینده سبب واپس زدگی وکسالت دینی می شود.</a:t>
            </a:r>
          </a:p>
          <a:p>
            <a:pPr marL="0" indent="0" algn="r">
              <a:buNone/>
            </a:pPr>
            <a:endParaRPr lang="fa-IR" sz="4000" b="1" i="1" dirty="0"/>
          </a:p>
          <a:p>
            <a:pPr marL="0" indent="0" algn="r">
              <a:buNone/>
            </a:pPr>
            <a:r>
              <a:rPr lang="fa-IR" sz="4400" b="1" i="1" u="sng" dirty="0" smtClean="0"/>
              <a:t>6-رفتار وگفتارهای خاص</a:t>
            </a:r>
          </a:p>
          <a:p>
            <a:pPr marL="0" indent="0" algn="r">
              <a:buNone/>
            </a:pPr>
            <a:r>
              <a:rPr lang="fa-IR" sz="4400" b="1" dirty="0"/>
              <a:t>تقویت ریاکاری وفریبکاری</a:t>
            </a:r>
          </a:p>
          <a:p>
            <a:pPr marL="0" indent="0" algn="r">
              <a:buNone/>
            </a:pPr>
            <a:endParaRPr lang="en-US" sz="4400" b="1" i="1" u="sng" dirty="0"/>
          </a:p>
        </p:txBody>
      </p:sp>
      <p:sp>
        <p:nvSpPr>
          <p:cNvPr id="6" name="Left Arrow 5"/>
          <p:cNvSpPr/>
          <p:nvPr/>
        </p:nvSpPr>
        <p:spPr>
          <a:xfrm>
            <a:off x="1187624" y="2005675"/>
            <a:ext cx="2160240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Left Arrow 6"/>
          <p:cNvSpPr/>
          <p:nvPr/>
        </p:nvSpPr>
        <p:spPr>
          <a:xfrm>
            <a:off x="1403648" y="4869160"/>
            <a:ext cx="2304256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91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i="1" u="sng" dirty="0" smtClean="0">
                <a:solidFill>
                  <a:srgbClr val="00B050"/>
                </a:solidFill>
              </a:rPr>
              <a:t>چند راهکار در راستای تقویت عزت نفس</a:t>
            </a:r>
            <a:endParaRPr lang="fa-IR" b="1" i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fa-IR" sz="5400" b="1" dirty="0" smtClean="0">
                <a:solidFill>
                  <a:srgbClr val="C00000"/>
                </a:solidFill>
              </a:rPr>
              <a:t>1-تایید وتوجه</a:t>
            </a:r>
          </a:p>
          <a:p>
            <a:pPr algn="r"/>
            <a:r>
              <a:rPr lang="fa-IR" sz="5400" b="1" dirty="0" smtClean="0"/>
              <a:t>با نگاه</a:t>
            </a:r>
          </a:p>
          <a:p>
            <a:pPr algn="r"/>
            <a:r>
              <a:rPr lang="fa-IR" sz="5400" b="1" dirty="0" smtClean="0"/>
              <a:t>با کلام</a:t>
            </a:r>
          </a:p>
          <a:p>
            <a:pPr algn="r"/>
            <a:r>
              <a:rPr lang="fa-IR" sz="5400" b="1" dirty="0" smtClean="0"/>
              <a:t>با رفتار</a:t>
            </a:r>
            <a:endParaRPr lang="fa-IR" sz="5400" b="1" dirty="0"/>
          </a:p>
        </p:txBody>
      </p:sp>
    </p:spTree>
    <p:extLst>
      <p:ext uri="{BB962C8B-B14F-4D97-AF65-F5344CB8AC3E}">
        <p14:creationId xmlns:p14="http://schemas.microsoft.com/office/powerpoint/2010/main" val="173324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i="1" dirty="0" smtClean="0">
                <a:solidFill>
                  <a:srgbClr val="C00000"/>
                </a:solidFill>
              </a:rPr>
              <a:t>2-رویارویی با پیامد منطقی کارهایش</a:t>
            </a:r>
            <a:endParaRPr lang="fa-IR" b="1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lnSpc>
                <a:spcPct val="200000"/>
              </a:lnSpc>
            </a:pPr>
            <a:r>
              <a:rPr lang="fa-IR" sz="4000" b="1" dirty="0" smtClean="0"/>
              <a:t>وقتی پس از چند بار تذکر باز هم کم توجه بود اجازه دهید تاوان کارش را خودش پس بدهد نه شما..</a:t>
            </a:r>
            <a:endParaRPr lang="fa-IR" sz="4000" b="1" dirty="0"/>
          </a:p>
        </p:txBody>
      </p:sp>
    </p:spTree>
    <p:extLst>
      <p:ext uri="{BB962C8B-B14F-4D97-AF65-F5344CB8AC3E}">
        <p14:creationId xmlns:p14="http://schemas.microsoft.com/office/powerpoint/2010/main" val="396507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1113</TotalTime>
  <Words>777</Words>
  <Application>Microsoft Office PowerPoint</Application>
  <PresentationFormat>On-screen Show (4:3)</PresentationFormat>
  <Paragraphs>126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Aharoni</vt:lpstr>
      <vt:lpstr>Arial</vt:lpstr>
      <vt:lpstr>Arial Rounded MT Bold</vt:lpstr>
      <vt:lpstr>Calibri</vt:lpstr>
      <vt:lpstr>Times New Roman</vt:lpstr>
      <vt:lpstr>Office Theme</vt:lpstr>
      <vt:lpstr>تقویت عزت نفس در کودکان</vt:lpstr>
      <vt:lpstr>معنای عزت</vt:lpstr>
      <vt:lpstr>ایجاد وضرورت عزت نفس در فرزندان چه ضرورتی دارد؟</vt:lpstr>
      <vt:lpstr>PowerPoint Presentation</vt:lpstr>
      <vt:lpstr>تعریف تربیت درعرف جامعه</vt:lpstr>
      <vt:lpstr>تعریف تربیت درعرف جامعه</vt:lpstr>
      <vt:lpstr>تعریف تربیت درعرف جامعه</vt:lpstr>
      <vt:lpstr>چند راهکار در راستای تقویت عزت نفس</vt:lpstr>
      <vt:lpstr>2-رویارویی با پیامد منطقی کارهایش</vt:lpstr>
      <vt:lpstr>3-الگو دهی مناسب وارتباط وثیق با آنان</vt:lpstr>
      <vt:lpstr>4-تقویت قناعت(القناعه عز لا ینفد)</vt:lpstr>
      <vt:lpstr>PowerPoint Presentation</vt:lpstr>
      <vt:lpstr>PowerPoint Presentation</vt:lpstr>
      <vt:lpstr>محبت ومهرورزی</vt:lpstr>
      <vt:lpstr>شیوه های ابراز محبت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بحرانهای دوره نوجوانی</vt:lpstr>
      <vt:lpstr>2-بلوغ جسمی(جنسی وغیر جنسی)</vt:lpstr>
      <vt:lpstr>3-بحران روانی</vt:lpstr>
      <vt:lpstr>3-بحران روانی</vt:lpstr>
      <vt:lpstr>3و4استقلال وشخصیت طلبی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اصول مهم در تربیت فرزند</dc:title>
  <dc:creator>win7</dc:creator>
  <cp:lastModifiedBy>Pars</cp:lastModifiedBy>
  <cp:revision>39</cp:revision>
  <dcterms:created xsi:type="dcterms:W3CDTF">2018-01-30T15:29:39Z</dcterms:created>
  <dcterms:modified xsi:type="dcterms:W3CDTF">2022-10-01T07:25:49Z</dcterms:modified>
</cp:coreProperties>
</file>